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22"/>
  </p:notesMasterIdLst>
  <p:sldIdLst>
    <p:sldId id="289" r:id="rId3"/>
    <p:sldId id="637" r:id="rId4"/>
    <p:sldId id="638" r:id="rId5"/>
    <p:sldId id="656" r:id="rId6"/>
    <p:sldId id="625" r:id="rId7"/>
    <p:sldId id="657" r:id="rId8"/>
    <p:sldId id="626" r:id="rId9"/>
    <p:sldId id="644" r:id="rId10"/>
    <p:sldId id="642" r:id="rId11"/>
    <p:sldId id="645" r:id="rId12"/>
    <p:sldId id="659" r:id="rId13"/>
    <p:sldId id="648" r:id="rId14"/>
    <p:sldId id="649" r:id="rId15"/>
    <p:sldId id="652" r:id="rId16"/>
    <p:sldId id="651" r:id="rId17"/>
    <p:sldId id="660" r:id="rId18"/>
    <p:sldId id="658" r:id="rId19"/>
    <p:sldId id="650" r:id="rId20"/>
    <p:sldId id="312" r:id="rId21"/>
  </p:sldIdLst>
  <p:sldSz cx="9144000" cy="5143500" type="screen16x9"/>
  <p:notesSz cx="6858000" cy="9144000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1968" userDrawn="1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CB"/>
    <a:srgbClr val="E7EDF2"/>
    <a:srgbClr val="E3EE3A"/>
    <a:srgbClr val="2FFCFA"/>
    <a:srgbClr val="EB0A16"/>
    <a:srgbClr val="E9EFF0"/>
    <a:srgbClr val="EC8E54"/>
    <a:srgbClr val="3900E3"/>
    <a:srgbClr val="53DA9D"/>
    <a:srgbClr val="FEB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6" autoAdjust="0"/>
    <p:restoredTop sz="74862" autoAdjust="0"/>
  </p:normalViewPr>
  <p:slideViewPr>
    <p:cSldViewPr>
      <p:cViewPr>
        <p:scale>
          <a:sx n="70" d="100"/>
          <a:sy n="70" d="100"/>
        </p:scale>
        <p:origin x="771" y="1002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54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21DBB-493F-45FC-B516-95691ED05B8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24DA6-3CD8-4762-9CE8-B1DCA4D27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Recommending picking out he most interesting</a:t>
            </a:r>
            <a:r>
              <a:rPr lang="en-US" baseline="0" dirty="0"/>
              <a:t> and important parts from your documentation.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1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5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47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9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8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2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2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3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375" y="3146981"/>
            <a:ext cx="8237540" cy="1151229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0380" y="361510"/>
            <a:ext cx="8237539" cy="27163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>
              <a:defRPr sz="3200" spc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035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375" y="3146981"/>
            <a:ext cx="8237540" cy="1151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0380" y="361510"/>
            <a:ext cx="8237539" cy="27163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>
              <a:defRPr sz="4400" spc="-15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9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81"/>
            <a:ext cx="8229600" cy="4249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015"/>
            <a:ext cx="8229600" cy="3793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3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-15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3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ge Chapter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r">
              <a:lnSpc>
                <a:spcPts val="7600"/>
              </a:lnSpc>
              <a:defRPr sz="3600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3" name="Picture 2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8088630" y="3718467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4" name="Picture 3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600" b="1" cap="none" spc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296" y="3461007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5" name="Picture 4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5419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96559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445419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7" name="Picture 6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55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4851" y="470395"/>
            <a:ext cx="2703516" cy="783236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756" y="470039"/>
            <a:ext cx="4593838" cy="394506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851" y="1254561"/>
            <a:ext cx="2703516" cy="3161831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196" y="786102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NUL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 Narrow" pitchFamily="34" charset="0"/>
          <a:ea typeface="ＭＳ Ｐゴシック" charset="-128"/>
          <a:cs typeface="Arial Narrow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9pPr>
    </p:titleStyle>
    <p:bodyStyle>
      <a:lvl1pPr marL="342884" indent="-3428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marL="742913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Verdana"/>
          <a:ea typeface="ＭＳ Ｐゴシック" charset="-128"/>
          <a:cs typeface="+mn-cs"/>
        </a:defRPr>
      </a:lvl2pPr>
      <a:lvl3pPr marL="1142944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3pPr>
      <a:lvl4pPr marL="1600120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4pPr>
      <a:lvl5pPr marL="2057297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7"/>
            <a:ext cx="82296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801689"/>
            <a:ext cx="82296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5124" name="Picture 3" descr="C:\Users\rowan\Desktop\Kaggle\ppt\kaggle-logo-final-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813301"/>
            <a:ext cx="91916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9pPr>
    </p:titleStyle>
    <p:bodyStyle>
      <a:lvl1pPr marL="342884" indent="-3428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marL="742913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2pPr>
      <a:lvl3pPr marL="1142944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Verdana"/>
          <a:ea typeface="ＭＳ Ｐゴシック" charset="-128"/>
          <a:cs typeface="+mn-cs"/>
        </a:defRPr>
      </a:lvl3pPr>
      <a:lvl4pPr marL="1600120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4pPr>
      <a:lvl5pPr marL="2057297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0572.pdf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455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2743200" cy="51435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362200" cy="3638550"/>
          </a:xfrm>
          <a:noFill/>
        </p:spPr>
        <p:txBody>
          <a:bodyPr lIns="360000" tIns="360000" bIns="360000" anchor="ctr"/>
          <a:lstStyle/>
          <a:p>
            <a:pPr>
              <a:spcBef>
                <a:spcPts val="10"/>
              </a:spcBef>
              <a:spcAft>
                <a:spcPts val="10"/>
              </a:spcAft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  <a:t>RSNA STR Pulmonary Embolism Detection</a:t>
            </a:r>
            <a:br>
              <a:rPr lang="en-AU" sz="20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</a:br>
            <a:br>
              <a:rPr lang="en-AU" sz="20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</a:b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  <a:t>7</a:t>
            </a:r>
            <a:r>
              <a:rPr lang="en-AU" sz="1400" baseline="300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  <a:t>th</a:t>
            </a: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  <a:t> Place</a:t>
            </a:r>
            <a:br>
              <a:rPr lang="en-AU" sz="14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</a:br>
            <a:br>
              <a:rPr lang="en-AU" sz="14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</a:br>
            <a:r>
              <a:rPr lang="en-AU" sz="1400" dirty="0">
                <a:solidFill>
                  <a:schemeClr val="accent5">
                    <a:lumMod val="75000"/>
                  </a:schemeClr>
                </a:solidFill>
                <a:latin typeface="Verdana"/>
                <a:cs typeface="Verdana"/>
              </a:rPr>
              <a:t>Yuval Reina</a:t>
            </a:r>
            <a:endParaRPr lang="en-GB" sz="2000" dirty="0">
              <a:solidFill>
                <a:schemeClr val="accent5">
                  <a:lumMod val="75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10" name="Picture 9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E45CDB4C-336B-49C7-B279-BE4AF7A8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" y="-476250"/>
            <a:ext cx="1134577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575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Transformer Model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FB2A3A9-0C18-4FCC-AF8A-BF5590C86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7150"/>
            <a:ext cx="6553200" cy="47489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transformer is a stack of 4 - 6 transformer encoder as described in </a:t>
            </a:r>
            <a:r>
              <a:rPr lang="en-US" u="sng" dirty="0">
                <a:hlinkClick r:id="rId3"/>
              </a:rPr>
              <a:t>Attention Is All You Need</a:t>
            </a:r>
            <a:r>
              <a:rPr lang="en-US" dirty="0"/>
              <a:t> </a:t>
            </a:r>
            <a:r>
              <a:rPr lang="en-US" dirty="0">
                <a:solidFill>
                  <a:srgbClr val="046086"/>
                </a:solidFill>
                <a:latin typeface="Open Sans"/>
              </a:rPr>
              <a:t>with 2 - 4 attention heads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The input is N feature vectors from the same series. 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N = 128, if the patient has more then 127 images, they are randomly grouped to groups of equal size and padded to 128.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Slice order and relative position is embedded and added to the feature vectors</a:t>
            </a:r>
          </a:p>
          <a:p>
            <a:pPr eaLnBrk="1" hangingPunct="1">
              <a:lnSpc>
                <a:spcPct val="120000"/>
              </a:lnSpc>
            </a:pPr>
            <a:endParaRPr lang="en-US" dirty="0">
              <a:solidFill>
                <a:srgbClr val="046086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3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575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Transformer Model - Output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CE98410-E989-4120-910F-8EB9E8F0F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7150"/>
            <a:ext cx="6553200" cy="25798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output of the plain transformer is N * C matrix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To get the models output I use 2 extra linear layers:</a:t>
            </a:r>
          </a:p>
          <a:p>
            <a:pPr marL="1028700" lvl="1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C -&gt; 1 layer to get N * ‘PE present on Image’</a:t>
            </a:r>
          </a:p>
          <a:p>
            <a:pPr marL="1028700" lvl="1" eaLnBrk="1" hangingPunct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C -&gt; 9 layer to get 9 series classes (Run only on the </a:t>
            </a:r>
            <a:r>
              <a:rPr lang="en-US" dirty="0" err="1">
                <a:solidFill>
                  <a:srgbClr val="046086"/>
                </a:solidFill>
                <a:latin typeface="Open Sans"/>
              </a:rPr>
              <a:t>N’th</a:t>
            </a:r>
            <a:r>
              <a:rPr lang="en-US" dirty="0">
                <a:solidFill>
                  <a:srgbClr val="046086"/>
                </a:solidFill>
                <a:latin typeface="Open Sans"/>
              </a:rPr>
              <a:t> output vector)</a:t>
            </a:r>
          </a:p>
        </p:txBody>
      </p:sp>
    </p:spTree>
    <p:extLst>
      <p:ext uri="{BB962C8B-B14F-4D97-AF65-F5344CB8AC3E}">
        <p14:creationId xmlns:p14="http://schemas.microsoft.com/office/powerpoint/2010/main" val="15089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Transformer Training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308841"/>
            <a:ext cx="6858000" cy="19485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Augmentation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Open Sans"/>
              </a:rPr>
              <a:t>Add noise to the feature vectors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Open Sans"/>
              </a:rPr>
              <a:t>Different random grouping every epoch</a:t>
            </a:r>
          </a:p>
          <a:p>
            <a:pPr eaLnBrk="1" hangingPunct="1">
              <a:lnSpc>
                <a:spcPct val="120000"/>
              </a:lnSpc>
            </a:pPr>
            <a:endParaRPr lang="en-US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Loss Functions: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Open Sans"/>
                <a:cs typeface="Open Sans"/>
              </a:rPr>
              <a:t>Mimics the competition’s metric</a:t>
            </a:r>
          </a:p>
        </p:txBody>
      </p:sp>
    </p:spTree>
    <p:extLst>
      <p:ext uri="{BB962C8B-B14F-4D97-AF65-F5344CB8AC3E}">
        <p14:creationId xmlns:p14="http://schemas.microsoft.com/office/powerpoint/2010/main" val="158145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Inference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308841"/>
            <a:ext cx="6858000" cy="2388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628650" indent="-3429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Use the base model to extract features for each CT with no  augmentation</a:t>
            </a:r>
          </a:p>
          <a:p>
            <a:pPr marL="628650" indent="-3429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Randomly Divide the slices of the series to equal size groups, up to 127 and pad to 128</a:t>
            </a:r>
          </a:p>
          <a:p>
            <a:pPr marL="628650" indent="-34290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Inference using Transformer network.</a:t>
            </a:r>
          </a:p>
          <a:p>
            <a:pPr marL="628650" indent="-342900" eaLnBrk="1" hangingPunct="1">
              <a:lnSpc>
                <a:spcPct val="120000"/>
              </a:lnSpc>
              <a:buFont typeface="+mj-lt"/>
              <a:buAutoNum type="arabicPeriod"/>
            </a:pPr>
            <a:endParaRPr lang="en-US" dirty="0">
              <a:solidFill>
                <a:srgbClr val="046086"/>
              </a:solidFill>
              <a:latin typeface="Open Sans"/>
              <a:ea typeface="Open Sans"/>
              <a:cs typeface="Open Sans"/>
            </a:endParaRPr>
          </a:p>
          <a:p>
            <a:pPr marL="285750"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TTA – repeat steps 2-3 12 times and average the results</a:t>
            </a:r>
          </a:p>
        </p:txBody>
      </p:sp>
    </p:spTree>
    <p:extLst>
      <p:ext uri="{BB962C8B-B14F-4D97-AF65-F5344CB8AC3E}">
        <p14:creationId xmlns:p14="http://schemas.microsoft.com/office/powerpoint/2010/main" val="91349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Training And Inference Times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308841"/>
            <a:ext cx="6858000" cy="40502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285750"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Setup: 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CPU – Intel i9-9920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RAM – 64G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GPU – Tesla V100 32G / Titan RTX (20% slower)</a:t>
            </a:r>
          </a:p>
          <a:p>
            <a:pPr marL="285750"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Training: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Base Models: ~ 9 (B5) h/model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Feature extraction:  3 – h/model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Transformer: 15min/model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Total time for all models (4) ~ 48H for 1 GPU</a:t>
            </a:r>
          </a:p>
          <a:p>
            <a:pPr marL="285750"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Inference:</a:t>
            </a:r>
          </a:p>
          <a:p>
            <a:pPr marL="57150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Inference 4H/model (Kaggle kernel)</a:t>
            </a:r>
          </a:p>
          <a:p>
            <a:pPr marL="285750" eaLnBrk="1" hangingPunct="1">
              <a:lnSpc>
                <a:spcPct val="120000"/>
              </a:lnSpc>
            </a:pPr>
            <a:endParaRPr lang="en-US" dirty="0">
              <a:solidFill>
                <a:srgbClr val="046086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00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 err="1">
                <a:solidFill>
                  <a:srgbClr val="046086"/>
                </a:solidFill>
                <a:latin typeface="Open Sans"/>
                <a:cs typeface="Open Sans"/>
              </a:rPr>
              <a:t>Ensembling</a:t>
            </a:r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 – </a:t>
            </a:r>
          </a:p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2</a:t>
            </a:r>
            <a:r>
              <a:rPr lang="en-US" sz="1400" baseline="30000" dirty="0">
                <a:solidFill>
                  <a:srgbClr val="046086"/>
                </a:solidFill>
                <a:latin typeface="Open Sans"/>
                <a:cs typeface="Open Sans"/>
              </a:rPr>
              <a:t>nd</a:t>
            </a:r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 </a:t>
            </a:r>
            <a:r>
              <a:rPr lang="en-US" sz="1400" dirty="0" err="1">
                <a:solidFill>
                  <a:srgbClr val="046086"/>
                </a:solidFill>
                <a:latin typeface="Open Sans"/>
                <a:cs typeface="Open Sans"/>
              </a:rPr>
              <a:t>Opition</a:t>
            </a:r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 Method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109D37-A379-42B4-B2A2-37AD4195C775}"/>
              </a:ext>
            </a:extLst>
          </p:cNvPr>
          <p:cNvSpPr/>
          <p:nvPr/>
        </p:nvSpPr>
        <p:spPr>
          <a:xfrm>
            <a:off x="2133600" y="343068"/>
            <a:ext cx="4572000" cy="49244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Motivation : Each model’s full Inference time ~ 4H on Kaggle’s kernel =&gt; only 2 models can be ensembled in 9H</a:t>
            </a: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Solution: Do </a:t>
            </a:r>
            <a:r>
              <a:rPr lang="en-US" sz="1400" dirty="0" err="1">
                <a:solidFill>
                  <a:srgbClr val="046086"/>
                </a:solidFill>
                <a:latin typeface="Open Sans"/>
              </a:rPr>
              <a:t>Ensembling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only for series with the highest uncertainty in classification. </a:t>
            </a: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The uncertainty is high if the classification value is near 0.5</a:t>
            </a:r>
          </a:p>
          <a:p>
            <a:pPr>
              <a:spcBef>
                <a:spcPts val="800"/>
              </a:spcBef>
            </a:pPr>
            <a:endParaRPr lang="en-US" sz="1400" dirty="0">
              <a:solidFill>
                <a:srgbClr val="046086"/>
              </a:solidFill>
              <a:latin typeface="Open Sans"/>
            </a:endParaRP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The  procedure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full inference with 1</a:t>
            </a:r>
            <a:r>
              <a:rPr lang="en-US" sz="1400" baseline="30000" dirty="0">
                <a:solidFill>
                  <a:srgbClr val="046086"/>
                </a:solidFill>
                <a:latin typeface="Open Sans"/>
              </a:rPr>
              <a:t>st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model.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use the uncertainty to select about 50% of the series and interface with a 2nd model and Ensemble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use the uncertainty to select about 50% of the series and interface with a 3rd model and Ensemble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use the uncertainty to select about 25% of the series and interface with a 4th model and Ensemble</a:t>
            </a: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 </a:t>
            </a:r>
          </a:p>
          <a:p>
            <a:pPr fontAlgn="base"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 err="1">
                <a:solidFill>
                  <a:srgbClr val="046086"/>
                </a:solidFill>
                <a:latin typeface="Open Sans"/>
                <a:cs typeface="Open Sans"/>
              </a:rPr>
              <a:t>Ensembling</a:t>
            </a:r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 – </a:t>
            </a:r>
          </a:p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Models Used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109D37-A379-42B4-B2A2-37AD4195C775}"/>
              </a:ext>
            </a:extLst>
          </p:cNvPr>
          <p:cNvSpPr/>
          <p:nvPr/>
        </p:nvSpPr>
        <p:spPr>
          <a:xfrm>
            <a:off x="2133600" y="343068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The models which were used in the final solution are:</a:t>
            </a:r>
          </a:p>
          <a:p>
            <a:pPr marL="342900" indent="-342900">
              <a:spcBef>
                <a:spcPts val="80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base - </a:t>
            </a:r>
            <a:r>
              <a:rPr lang="en-US" sz="1400" dirty="0" err="1">
                <a:solidFill>
                  <a:srgbClr val="046086"/>
                </a:solidFill>
                <a:latin typeface="Open Sans"/>
              </a:rPr>
              <a:t>EfficientNet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b5 noisy student, fold 0/5, transformer -  4 encoders, 2 attention heads, 2048 feedforward dim.</a:t>
            </a:r>
          </a:p>
          <a:p>
            <a:pPr marL="342900" indent="-342900">
              <a:spcBef>
                <a:spcPts val="80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base - </a:t>
            </a:r>
            <a:r>
              <a:rPr lang="en-US" sz="1400" dirty="0" err="1">
                <a:solidFill>
                  <a:srgbClr val="046086"/>
                </a:solidFill>
                <a:latin typeface="Open Sans"/>
              </a:rPr>
              <a:t>EfficientNet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b5 noisy student, fold 2/5, transformer -  4 encoders, 2 attention heads, 3072 feedforward dim.</a:t>
            </a:r>
          </a:p>
          <a:p>
            <a:pPr marL="342900" indent="-342900">
              <a:spcBef>
                <a:spcPts val="80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base - </a:t>
            </a:r>
            <a:r>
              <a:rPr lang="en-US" sz="1400" dirty="0" err="1">
                <a:solidFill>
                  <a:srgbClr val="046086"/>
                </a:solidFill>
                <a:latin typeface="Open Sans"/>
              </a:rPr>
              <a:t>EfficientNet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b5 noisy student, fold 1/5, transformer -  4 encoders, 4 attention heads, 3072 feedforward dim.</a:t>
            </a:r>
          </a:p>
          <a:p>
            <a:pPr marL="342900" indent="-342900">
              <a:spcBef>
                <a:spcPts val="80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base - </a:t>
            </a:r>
            <a:r>
              <a:rPr lang="en-US" sz="1400" dirty="0" err="1">
                <a:solidFill>
                  <a:srgbClr val="046086"/>
                </a:solidFill>
                <a:latin typeface="Open Sans"/>
              </a:rPr>
              <a:t>EfficientNet</a:t>
            </a:r>
            <a:r>
              <a:rPr lang="en-US" sz="1400" dirty="0">
                <a:solidFill>
                  <a:srgbClr val="046086"/>
                </a:solidFill>
                <a:latin typeface="Open Sans"/>
              </a:rPr>
              <a:t> b3 noisy student, fold 0/5, transformer -  6 encoders, 4 attention heads, 2048 feedforward dim.</a:t>
            </a:r>
          </a:p>
          <a:p>
            <a:pPr>
              <a:spcBef>
                <a:spcPts val="800"/>
              </a:spcBef>
            </a:pPr>
            <a:endParaRPr lang="en-US" sz="1400" dirty="0">
              <a:solidFill>
                <a:srgbClr val="046086"/>
              </a:solidFill>
              <a:latin typeface="Open Sans"/>
            </a:endParaRP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rgbClr val="046086"/>
                </a:solidFill>
                <a:latin typeface="Open Sans"/>
              </a:rPr>
              <a:t> </a:t>
            </a:r>
          </a:p>
          <a:p>
            <a:pPr fontAlgn="base"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8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Results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109D37-A379-42B4-B2A2-37AD4195C775}"/>
              </a:ext>
            </a:extLst>
          </p:cNvPr>
          <p:cNvSpPr/>
          <p:nvPr/>
        </p:nvSpPr>
        <p:spPr>
          <a:xfrm>
            <a:off x="2133600" y="133350"/>
            <a:ext cx="4572000" cy="8822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200"/>
              </a:spcAft>
            </a:pPr>
            <a:r>
              <a:rPr lang="en-US" sz="1600" dirty="0">
                <a:solidFill>
                  <a:srgbClr val="046086"/>
                </a:solidFill>
                <a:latin typeface="Open Sans"/>
              </a:rPr>
              <a:t>Private LB - 0.157</a:t>
            </a:r>
          </a:p>
          <a:p>
            <a:pPr>
              <a:spcAft>
                <a:spcPts val="200"/>
              </a:spcAft>
            </a:pPr>
            <a:r>
              <a:rPr lang="en-US" sz="1600" dirty="0">
                <a:solidFill>
                  <a:srgbClr val="046086"/>
                </a:solidFill>
                <a:latin typeface="Open Sans"/>
              </a:rPr>
              <a:t>Public LB - 0.158</a:t>
            </a:r>
          </a:p>
          <a:p>
            <a:pPr fontAlgn="base">
              <a:spcAft>
                <a:spcPts val="800"/>
              </a:spcAft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8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Next steps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-37935"/>
            <a:ext cx="6400800" cy="47978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Unified model for CT scans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current model (without </a:t>
            </a:r>
            <a:r>
              <a:rPr lang="en-US" dirty="0" err="1">
                <a:solidFill>
                  <a:srgbClr val="046086"/>
                </a:solidFill>
                <a:latin typeface="Open Sans"/>
                <a:cs typeface="Open Sans"/>
              </a:rPr>
              <a:t>ensembling</a:t>
            </a: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) is quit simple and flexible. This type of model could have scored high also in 2019 ‘RSNA Intracranial Hemorrhage Detection’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heavy lifting in the model is the base model training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A base model can be trained on various types of CT scans (Lungs, Head, etc.)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This base model can be used without fine-tuning to extract features for various tasks related to CT scans.</a:t>
            </a: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only fine-tuning will be done on the 2</a:t>
            </a:r>
            <a:r>
              <a:rPr lang="en-US" baseline="30000" dirty="0">
                <a:solidFill>
                  <a:srgbClr val="046086"/>
                </a:solidFill>
                <a:latin typeface="Open Sans"/>
                <a:cs typeface="Open Sans"/>
              </a:rPr>
              <a:t>nd</a:t>
            </a: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 layer (transformer, or other type of layer)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marL="285750" indent="-28575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795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aggle-logo-transparent-300-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07" y="2060935"/>
            <a:ext cx="2247586" cy="1021630"/>
          </a:xfrm>
          <a:prstGeom prst="rect">
            <a:avLst/>
          </a:prstGeom>
        </p:spPr>
      </p:pic>
      <p:pic>
        <p:nvPicPr>
          <p:cNvPr id="3" name="RSNA2020">
            <a:hlinkClick r:id="" action="ppaction://media"/>
            <a:extLst>
              <a:ext uri="{FF2B5EF4-FFF2-40B4-BE49-F238E27FC236}">
                <a16:creationId xmlns:a16="http://schemas.microsoft.com/office/drawing/2014/main" id="{102BEB66-0852-4A31-A740-9F5F4B643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7757" y="-1"/>
            <a:ext cx="10003757" cy="5509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6C073C-1023-44F7-9BDA-F3F7D86DC535}"/>
              </a:ext>
            </a:extLst>
          </p:cNvPr>
          <p:cNvSpPr/>
          <p:nvPr/>
        </p:nvSpPr>
        <p:spPr>
          <a:xfrm>
            <a:off x="5695793" y="4220170"/>
            <a:ext cx="2339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Kaggle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E9BAF-7808-4A6F-9BAA-0F16785F5B45}"/>
              </a:ext>
            </a:extLst>
          </p:cNvPr>
          <p:cNvSpPr/>
          <p:nvPr/>
        </p:nvSpPr>
        <p:spPr>
          <a:xfrm>
            <a:off x="877416" y="285750"/>
            <a:ext cx="2108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RSNA</a:t>
            </a:r>
          </a:p>
        </p:txBody>
      </p:sp>
    </p:spTree>
    <p:extLst>
      <p:ext uri="{BB962C8B-B14F-4D97-AF65-F5344CB8AC3E}">
        <p14:creationId xmlns:p14="http://schemas.microsoft.com/office/powerpoint/2010/main" val="42590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Agenda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819400" y="308841"/>
            <a:ext cx="5715000" cy="2804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Background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Summary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Base Models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Transformer Models</a:t>
            </a: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2</a:t>
            </a:r>
            <a:r>
              <a:rPr lang="en-US" sz="2000" baseline="30000" dirty="0">
                <a:solidFill>
                  <a:srgbClr val="046086"/>
                </a:solidFill>
                <a:latin typeface="Open Sans"/>
                <a:cs typeface="Open Sans"/>
              </a:rPr>
              <a:t>nd</a:t>
            </a: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 Opinion </a:t>
            </a: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Ensembling</a:t>
            </a: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marL="457200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Next step</a:t>
            </a:r>
          </a:p>
        </p:txBody>
      </p:sp>
    </p:spTree>
    <p:extLst>
      <p:ext uri="{BB962C8B-B14F-4D97-AF65-F5344CB8AC3E}">
        <p14:creationId xmlns:p14="http://schemas.microsoft.com/office/powerpoint/2010/main" val="243908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Background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819400" y="209550"/>
            <a:ext cx="5715000" cy="18431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marL="285750">
              <a:lnSpc>
                <a:spcPct val="120000"/>
              </a:lnSpc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ea typeface="Open Sans"/>
                <a:cs typeface="Open Sans"/>
                <a:sym typeface="Open Sans"/>
              </a:rPr>
              <a:t> Yuval Reina</a:t>
            </a:r>
          </a:p>
          <a:p>
            <a:pPr marL="1028700" lvl="1">
              <a:lnSpc>
                <a:spcPct val="120000"/>
              </a:lnSpc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sz="2000" dirty="0" err="1">
                <a:solidFill>
                  <a:srgbClr val="046086"/>
                </a:solidFill>
                <a:latin typeface="Open Sans"/>
                <a:ea typeface="Open Sans"/>
                <a:cs typeface="Open Sans"/>
                <a:sym typeface="Open Sans"/>
              </a:rPr>
              <a:t>BScEE</a:t>
            </a:r>
            <a:r>
              <a:rPr lang="en-US" sz="2000" dirty="0">
                <a:solidFill>
                  <a:srgbClr val="046086"/>
                </a:solidFill>
                <a:latin typeface="Open Sans"/>
                <a:ea typeface="Open Sans"/>
                <a:cs typeface="Open Sans"/>
                <a:sym typeface="Open Sans"/>
              </a:rPr>
              <a:t>, MBA, VP R&amp;D @ D-Fend</a:t>
            </a:r>
          </a:p>
          <a:p>
            <a:pPr marL="1028700" lvl="1">
              <a:lnSpc>
                <a:spcPct val="120000"/>
              </a:lnSpc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ea typeface="Open Sans"/>
                <a:cs typeface="Open Sans"/>
                <a:sym typeface="Open Sans"/>
              </a:rPr>
              <a:t>Hobbyist,  Self-Education</a:t>
            </a:r>
          </a:p>
          <a:p>
            <a:pPr marL="1028700" lvl="1">
              <a:lnSpc>
                <a:spcPct val="120000"/>
              </a:lnSpc>
              <a:buClr>
                <a:srgbClr val="046086"/>
              </a:buClr>
              <a:buSzPts val="1800"/>
              <a:buFont typeface="Arial"/>
              <a:buChar char="•"/>
            </a:pPr>
            <a:endParaRPr lang="en-US" sz="2000" dirty="0">
              <a:solidFill>
                <a:srgbClr val="0460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56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9695CA1-BECE-4301-A693-E98F3637F228}"/>
              </a:ext>
            </a:extLst>
          </p:cNvPr>
          <p:cNvGrpSpPr/>
          <p:nvPr/>
        </p:nvGrpSpPr>
        <p:grpSpPr>
          <a:xfrm rot="5400000">
            <a:off x="4850742" y="2083177"/>
            <a:ext cx="1609209" cy="1218868"/>
            <a:chOff x="881899" y="3114040"/>
            <a:chExt cx="1828800" cy="13716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C3893F-525F-4D2F-BD16-CAA63481FF7C}"/>
                </a:ext>
              </a:extLst>
            </p:cNvPr>
            <p:cNvGrpSpPr/>
            <p:nvPr/>
          </p:nvGrpSpPr>
          <p:grpSpPr>
            <a:xfrm>
              <a:off x="24820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8DCDB9C-0EBA-4BBA-ACF7-55C86756E4C4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0420838-8F6F-4023-8114-93983F050499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9FE0C12-F0F2-4D1D-ABC0-AC80ED14CC6E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8D668D2-22BB-4234-97E9-73CCCB44F5E7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6BBA5BB-C38B-405E-B183-0ACB580072E0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24833D6-FBD6-4F17-8840-E75B27F2398A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EF60C0-E74F-4C16-B859-07330C0E908D}"/>
                </a:ext>
              </a:extLst>
            </p:cNvPr>
            <p:cNvGrpSpPr/>
            <p:nvPr/>
          </p:nvGrpSpPr>
          <p:grpSpPr>
            <a:xfrm>
              <a:off x="22534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847D5DD-20F1-4482-8E3A-A474706573DC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615332B-9348-4661-835D-4F2DDCFEB6A3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0CD542E-EBAB-43B0-AB0B-5A3C5FD636AA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B47049-8C2C-4EBF-8E27-839F8CD47FF3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FD94C03-8F50-472B-96E7-1500F81EC1C5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49CBD7A-BC8B-4D59-832A-47DDD2C45CAB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4DFDE1-54E1-4D2E-8A39-BB935618C9B8}"/>
                </a:ext>
              </a:extLst>
            </p:cNvPr>
            <p:cNvGrpSpPr/>
            <p:nvPr/>
          </p:nvGrpSpPr>
          <p:grpSpPr>
            <a:xfrm>
              <a:off x="20248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0263270-ABA2-4AD9-96FA-81558138126B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DE85274-F4E8-43DA-AAFD-6DA3DFFEFB8C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4A8396F-A51C-4B72-A83C-924A17499D4D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EF4A28E-1002-495C-B71C-927E716FECA8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EBDDF48-E1C2-4C8E-B2C8-72F65D4B077A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91DF1E3-142C-4CA9-8556-BA91A5E6754B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08E6E3-4ECA-4F65-9682-63A7D8FC4FD0}"/>
                </a:ext>
              </a:extLst>
            </p:cNvPr>
            <p:cNvGrpSpPr/>
            <p:nvPr/>
          </p:nvGrpSpPr>
          <p:grpSpPr>
            <a:xfrm>
              <a:off x="1796299" y="3114040"/>
              <a:ext cx="228600" cy="1371600"/>
              <a:chOff x="2819400" y="1809750"/>
              <a:chExt cx="228600" cy="13716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43063C6-DAF5-4E90-8E16-2CE90E7B0772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9238C95-713D-4776-9BD4-6F24533EAB35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BC2AF7D-8B9C-429E-BFA9-4536C40EC525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00881D-5D27-4876-B21C-1A24242764C2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1495C8C-2701-4F65-B192-49FEE848F66A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00562F9-3675-45A2-9137-7FA0A64660A7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F47F67D-DFC3-4876-A4CC-DE46C7580A7C}"/>
                </a:ext>
              </a:extLst>
            </p:cNvPr>
            <p:cNvGrpSpPr/>
            <p:nvPr/>
          </p:nvGrpSpPr>
          <p:grpSpPr>
            <a:xfrm>
              <a:off x="15676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6EC61DD-7B75-4B6B-97C0-3AFEA5774C14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2022486-494B-41E2-B331-B29B566E0764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F729E00-23C6-4864-B85A-DD6DF5B7B1E3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71175E0-2F07-41AD-9B27-8C2C88A9BCA2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4AE8905-6265-4ED6-A490-13DB60DC103C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D6660B4-CD7B-4A31-B178-8056FC3B3CA1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3AD129D-C57C-4C6E-B2B1-5919C5D7724D}"/>
                </a:ext>
              </a:extLst>
            </p:cNvPr>
            <p:cNvGrpSpPr/>
            <p:nvPr/>
          </p:nvGrpSpPr>
          <p:grpSpPr>
            <a:xfrm>
              <a:off x="13390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BABCC53-15CF-40EE-874A-D46DBCF4C664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A6C641D-4705-4D6D-AB25-AE33CD5D263C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8AA66-E57D-4F67-90AA-EDFDABEB6233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344B8B-A5A4-48BE-9353-DDE1DDEA5BDF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92C8B40-B179-44B1-83E6-846E4F74075C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C6E500F-718B-41F7-98F2-2729A2B83A40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B67FFB9-2975-4EFC-9B2A-B4F83E623049}"/>
                </a:ext>
              </a:extLst>
            </p:cNvPr>
            <p:cNvGrpSpPr/>
            <p:nvPr/>
          </p:nvGrpSpPr>
          <p:grpSpPr>
            <a:xfrm>
              <a:off x="11104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491FFD2-A22B-4523-971C-73319F3240A4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B6BD7C3-C562-4965-B34F-7FE4449F57DC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870CC70-6F56-42BE-A89B-4DC83EB6DE0E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0FA2421-BD44-4EA2-A7EB-8B50C1D93578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195EBC3-EE11-4289-8C12-0AA897C28538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67F7640-CF6F-4CEC-AC62-F051DD8CD6AE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5979DA-B154-44D5-979A-746DFEE6659F}"/>
                </a:ext>
              </a:extLst>
            </p:cNvPr>
            <p:cNvGrpSpPr/>
            <p:nvPr/>
          </p:nvGrpSpPr>
          <p:grpSpPr>
            <a:xfrm>
              <a:off x="881899" y="3114040"/>
              <a:ext cx="228600" cy="1371600"/>
              <a:chOff x="2819400" y="1809750"/>
              <a:chExt cx="228600" cy="13716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3308335-16F5-4C7B-A92B-1B0F0B4BA42A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E166052-0CC7-446F-945B-E2DEA85AE017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AFED189-75DB-436A-8317-CE9898ECDAE8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3BF3B3F-F72A-44C8-8954-61C9004EC958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C86FF5F-5175-4BAD-84A8-8E5A4A3E9FEC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0FECC8-AC03-4BBB-8BD6-440998DD1253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 flipH="1">
            <a:off x="0" y="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28600" y="285750"/>
            <a:ext cx="15713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Summary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153237"/>
            <a:ext cx="6781800" cy="13664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Two stage solution:</a:t>
            </a:r>
          </a:p>
          <a:p>
            <a:pPr marL="285750"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 Base model for feature extraction per image</a:t>
            </a:r>
          </a:p>
          <a:p>
            <a:pPr marL="285750"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 Transformer model for context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4F5F5B-B792-4B0A-9469-269FA0BF0C03}"/>
              </a:ext>
            </a:extLst>
          </p:cNvPr>
          <p:cNvSpPr/>
          <p:nvPr/>
        </p:nvSpPr>
        <p:spPr>
          <a:xfrm>
            <a:off x="3732926" y="1916155"/>
            <a:ext cx="1127091" cy="152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Base</a:t>
            </a:r>
          </a:p>
          <a:p>
            <a:pPr algn="ctr"/>
            <a:r>
              <a:rPr lang="en-US" dirty="0"/>
              <a:t>Network</a:t>
            </a:r>
          </a:p>
          <a:p>
            <a:pPr algn="ctr"/>
            <a:r>
              <a:rPr lang="en-US" dirty="0"/>
              <a:t>No</a:t>
            </a:r>
          </a:p>
          <a:p>
            <a:pPr algn="ctr"/>
            <a:r>
              <a:rPr lang="en-US" dirty="0"/>
              <a:t>Classifier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F656FA-5BDA-4FAA-BCDB-08726C34C094}"/>
              </a:ext>
            </a:extLst>
          </p:cNvPr>
          <p:cNvGrpSpPr/>
          <p:nvPr/>
        </p:nvGrpSpPr>
        <p:grpSpPr>
          <a:xfrm>
            <a:off x="3316967" y="2128839"/>
            <a:ext cx="415959" cy="914400"/>
            <a:chOff x="3165441" y="2571750"/>
            <a:chExt cx="415959" cy="9144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1E8F22-B2CD-4C51-B1A9-A0FCA65B521B}"/>
                </a:ext>
              </a:extLst>
            </p:cNvPr>
            <p:cNvCxnSpPr/>
            <p:nvPr/>
          </p:nvCxnSpPr>
          <p:spPr>
            <a:xfrm>
              <a:off x="3165441" y="2571750"/>
              <a:ext cx="415959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047DAC-E920-4CE1-AFE8-60832D5DA29C}"/>
                </a:ext>
              </a:extLst>
            </p:cNvPr>
            <p:cNvCxnSpPr/>
            <p:nvPr/>
          </p:nvCxnSpPr>
          <p:spPr>
            <a:xfrm>
              <a:off x="3165441" y="2806741"/>
              <a:ext cx="415959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313422-D777-4FA5-B911-7AB11EC4FB65}"/>
                </a:ext>
              </a:extLst>
            </p:cNvPr>
            <p:cNvCxnSpPr/>
            <p:nvPr/>
          </p:nvCxnSpPr>
          <p:spPr>
            <a:xfrm>
              <a:off x="3165441" y="3028950"/>
              <a:ext cx="415959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502786-5C56-4C40-9D51-7D1AA39B2533}"/>
                </a:ext>
              </a:extLst>
            </p:cNvPr>
            <p:cNvCxnSpPr/>
            <p:nvPr/>
          </p:nvCxnSpPr>
          <p:spPr>
            <a:xfrm>
              <a:off x="3165441" y="3257550"/>
              <a:ext cx="415959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16ABDC-714D-427D-BCC8-2214979409AC}"/>
                </a:ext>
              </a:extLst>
            </p:cNvPr>
            <p:cNvCxnSpPr/>
            <p:nvPr/>
          </p:nvCxnSpPr>
          <p:spPr>
            <a:xfrm>
              <a:off x="3165441" y="3486150"/>
              <a:ext cx="415959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85C986A-C84D-4012-BF7D-9D9E2304E784}"/>
              </a:ext>
            </a:extLst>
          </p:cNvPr>
          <p:cNvSpPr/>
          <p:nvPr/>
        </p:nvSpPr>
        <p:spPr>
          <a:xfrm>
            <a:off x="6522504" y="1885950"/>
            <a:ext cx="1439635" cy="152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Transformer Network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1A9CF13A-6521-48C5-B651-C04BF460958E}"/>
              </a:ext>
            </a:extLst>
          </p:cNvPr>
          <p:cNvSpPr/>
          <p:nvPr/>
        </p:nvSpPr>
        <p:spPr>
          <a:xfrm rot="16200000">
            <a:off x="4920414" y="2576000"/>
            <a:ext cx="101513" cy="190502"/>
          </a:xfrm>
          <a:prstGeom prst="down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C2503D-7CFE-41A8-A566-B8D50B4DB866}"/>
              </a:ext>
            </a:extLst>
          </p:cNvPr>
          <p:cNvSpPr txBox="1"/>
          <p:nvPr/>
        </p:nvSpPr>
        <p:spPr>
          <a:xfrm>
            <a:off x="5149067" y="2158829"/>
            <a:ext cx="110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 Feature Vectors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7C43C-771B-47C3-81C4-6B392D634890}"/>
              </a:ext>
            </a:extLst>
          </p:cNvPr>
          <p:cNvSpPr txBox="1"/>
          <p:nvPr/>
        </p:nvSpPr>
        <p:spPr>
          <a:xfrm>
            <a:off x="2057400" y="3671560"/>
            <a:ext cx="1000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 Images </a:t>
            </a:r>
          </a:p>
        </p:txBody>
      </p:sp>
      <p:graphicFrame>
        <p:nvGraphicFramePr>
          <p:cNvPr id="49" name="Table 8">
            <a:extLst>
              <a:ext uri="{FF2B5EF4-FFF2-40B4-BE49-F238E27FC236}">
                <a16:creationId xmlns:a16="http://schemas.microsoft.com/office/drawing/2014/main" id="{6A5155D8-6953-4625-BE15-69B73844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914677"/>
              </p:ext>
            </p:extLst>
          </p:nvPr>
        </p:nvGraphicFramePr>
        <p:xfrm>
          <a:off x="8246601" y="851055"/>
          <a:ext cx="282183" cy="133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83">
                  <a:extLst>
                    <a:ext uri="{9D8B030D-6E8A-4147-A177-3AD203B41FA5}">
                      <a16:colId xmlns:a16="http://schemas.microsoft.com/office/drawing/2014/main" val="2869223467"/>
                    </a:ext>
                  </a:extLst>
                </a:gridCol>
              </a:tblGrid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20078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4284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9059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37781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4589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018F1FB-5DB0-4DB8-86C3-80582CF92EAA}"/>
              </a:ext>
            </a:extLst>
          </p:cNvPr>
          <p:cNvSpPr txBox="1"/>
          <p:nvPr/>
        </p:nvSpPr>
        <p:spPr>
          <a:xfrm rot="5400000">
            <a:off x="7843125" y="137304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PE in image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4CCF913-E7CF-48AE-AFBD-58D7079EAA87}"/>
              </a:ext>
            </a:extLst>
          </p:cNvPr>
          <p:cNvSpPr/>
          <p:nvPr/>
        </p:nvSpPr>
        <p:spPr>
          <a:xfrm rot="16200000">
            <a:off x="6368547" y="2622671"/>
            <a:ext cx="101513" cy="190502"/>
          </a:xfrm>
          <a:prstGeom prst="down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6CD99-30F0-4ECD-897C-F451C11D8670}"/>
              </a:ext>
            </a:extLst>
          </p:cNvPr>
          <p:cNvSpPr txBox="1"/>
          <p:nvPr/>
        </p:nvSpPr>
        <p:spPr>
          <a:xfrm>
            <a:off x="5151393" y="4059826"/>
            <a:ext cx="101181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Positional </a:t>
            </a:r>
          </a:p>
          <a:p>
            <a:r>
              <a:rPr lang="en-US" sz="1400" dirty="0"/>
              <a:t>Encoding</a:t>
            </a:r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EF79F3A5-BAA2-4ECA-8E9A-D6DBA11D7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83905"/>
              </p:ext>
            </p:extLst>
          </p:nvPr>
        </p:nvGraphicFramePr>
        <p:xfrm>
          <a:off x="8244552" y="2887138"/>
          <a:ext cx="282183" cy="133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83">
                  <a:extLst>
                    <a:ext uri="{9D8B030D-6E8A-4147-A177-3AD203B41FA5}">
                      <a16:colId xmlns:a16="http://schemas.microsoft.com/office/drawing/2014/main" val="2869223467"/>
                    </a:ext>
                  </a:extLst>
                </a:gridCol>
              </a:tblGrid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20078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44284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9059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37781"/>
                  </a:ext>
                </a:extLst>
              </a:tr>
              <a:tr h="267653">
                <a:tc>
                  <a:txBody>
                    <a:bodyPr/>
                    <a:lstStyle/>
                    <a:p>
                      <a:endParaRPr lang="en-US" sz="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4589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568E1A5-F063-41DC-8CA7-CF22C0E2C0DA}"/>
              </a:ext>
            </a:extLst>
          </p:cNvPr>
          <p:cNvSpPr txBox="1"/>
          <p:nvPr/>
        </p:nvSpPr>
        <p:spPr>
          <a:xfrm rot="5400000">
            <a:off x="7957256" y="336124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Series classes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CF7CCA3-C92A-47B6-8634-410B9F37A0B0}"/>
              </a:ext>
            </a:extLst>
          </p:cNvPr>
          <p:cNvCxnSpPr>
            <a:stCxn id="7" idx="3"/>
            <a:endCxn id="49" idx="1"/>
          </p:cNvCxnSpPr>
          <p:nvPr/>
        </p:nvCxnSpPr>
        <p:spPr>
          <a:xfrm flipV="1">
            <a:off x="7962139" y="1520187"/>
            <a:ext cx="284462" cy="1127763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3F2D544-771B-4CA3-AC3E-75D40C740FC7}"/>
              </a:ext>
            </a:extLst>
          </p:cNvPr>
          <p:cNvCxnSpPr>
            <a:stCxn id="7" idx="3"/>
            <a:endCxn id="27" idx="1"/>
          </p:cNvCxnSpPr>
          <p:nvPr/>
        </p:nvCxnSpPr>
        <p:spPr>
          <a:xfrm>
            <a:off x="7962139" y="2647950"/>
            <a:ext cx="282413" cy="90832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FF31D63-D2F6-4C6F-995A-4160ADEF8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854" y="-452928"/>
            <a:ext cx="9144000" cy="50358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D2A41-3BE3-4439-902F-C706EEF28C79}"/>
              </a:ext>
            </a:extLst>
          </p:cNvPr>
          <p:cNvCxnSpPr/>
          <p:nvPr/>
        </p:nvCxnSpPr>
        <p:spPr>
          <a:xfrm flipV="1">
            <a:off x="5655346" y="3545915"/>
            <a:ext cx="0" cy="5139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28600" y="285750"/>
            <a:ext cx="15713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Summary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153237"/>
            <a:ext cx="6781800" cy="880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Two stage solution:</a:t>
            </a:r>
          </a:p>
          <a:p>
            <a:pPr marL="285750"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 Base model for feature extraction per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4F5F5B-B792-4B0A-9469-269FA0BF0C03}"/>
              </a:ext>
            </a:extLst>
          </p:cNvPr>
          <p:cNvSpPr/>
          <p:nvPr/>
        </p:nvSpPr>
        <p:spPr>
          <a:xfrm>
            <a:off x="4479123" y="1942493"/>
            <a:ext cx="1447800" cy="881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EfficientNet</a:t>
            </a:r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1B8EB93A-C506-4C86-8002-E34D46F5DA58}"/>
              </a:ext>
            </a:extLst>
          </p:cNvPr>
          <p:cNvSpPr/>
          <p:nvPr/>
        </p:nvSpPr>
        <p:spPr>
          <a:xfrm>
            <a:off x="3000649" y="2192933"/>
            <a:ext cx="365220" cy="457200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A7F6A0D-1C43-4D2A-8305-E8A1DF28AF70}"/>
              </a:ext>
            </a:extLst>
          </p:cNvPr>
          <p:cNvSpPr/>
          <p:nvPr/>
        </p:nvSpPr>
        <p:spPr>
          <a:xfrm>
            <a:off x="7916844" y="2150505"/>
            <a:ext cx="467002" cy="457200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647BC2-F32A-4C28-9A52-C24716669441}"/>
              </a:ext>
            </a:extLst>
          </p:cNvPr>
          <p:cNvSpPr txBox="1"/>
          <p:nvPr/>
        </p:nvSpPr>
        <p:spPr>
          <a:xfrm rot="5400000">
            <a:off x="7961052" y="21629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77A347-F2C6-4B5F-BF7F-9D0FE7040AA8}"/>
              </a:ext>
            </a:extLst>
          </p:cNvPr>
          <p:cNvSpPr/>
          <p:nvPr/>
        </p:nvSpPr>
        <p:spPr>
          <a:xfrm rot="5400000">
            <a:off x="5482954" y="2180241"/>
            <a:ext cx="1989629" cy="5301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Linear/</a:t>
            </a:r>
            <a:r>
              <a:rPr lang="en-US" dirty="0" err="1"/>
              <a:t>poolong</a:t>
            </a:r>
            <a:r>
              <a:rPr lang="en-US" dirty="0"/>
              <a:t> Layer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AF4B57D-1943-4993-8F5A-8FE37BA8BDBF}"/>
              </a:ext>
            </a:extLst>
          </p:cNvPr>
          <p:cNvSpPr/>
          <p:nvPr/>
        </p:nvSpPr>
        <p:spPr>
          <a:xfrm>
            <a:off x="6742862" y="2150505"/>
            <a:ext cx="724245" cy="457200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6313C-2968-4895-B80B-53E014FCCBFC}"/>
              </a:ext>
            </a:extLst>
          </p:cNvPr>
          <p:cNvSpPr txBox="1"/>
          <p:nvPr/>
        </p:nvSpPr>
        <p:spPr>
          <a:xfrm>
            <a:off x="6655354" y="2529801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10DF1B-42B8-4CFD-9A94-4C9A5B86CA62}"/>
              </a:ext>
            </a:extLst>
          </p:cNvPr>
          <p:cNvSpPr/>
          <p:nvPr/>
        </p:nvSpPr>
        <p:spPr>
          <a:xfrm rot="5400000">
            <a:off x="7142963" y="2179341"/>
            <a:ext cx="1133600" cy="399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D63FE66-0588-4632-9F7C-268A053E399C}"/>
              </a:ext>
            </a:extLst>
          </p:cNvPr>
          <p:cNvSpPr/>
          <p:nvPr/>
        </p:nvSpPr>
        <p:spPr>
          <a:xfrm>
            <a:off x="5930486" y="2188605"/>
            <a:ext cx="282192" cy="411932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495A4-A43C-4DEC-A0A9-D3C14097387B}"/>
              </a:ext>
            </a:extLst>
          </p:cNvPr>
          <p:cNvSpPr/>
          <p:nvPr/>
        </p:nvSpPr>
        <p:spPr>
          <a:xfrm>
            <a:off x="3303706" y="1352550"/>
            <a:ext cx="4657012" cy="2438400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9A4BA-3390-43B2-AD9A-CCDCD7607B6F}"/>
              </a:ext>
            </a:extLst>
          </p:cNvPr>
          <p:cNvSpPr txBox="1"/>
          <p:nvPr/>
        </p:nvSpPr>
        <p:spPr>
          <a:xfrm>
            <a:off x="5250140" y="34401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Network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3569748F-BF06-4628-B521-74871D37C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260" y="3941255"/>
            <a:ext cx="6781800" cy="880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Pre – trained models:</a:t>
            </a:r>
          </a:p>
          <a:p>
            <a:pPr marL="285750" indent="-285750"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EfficientNet</a:t>
            </a: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 B3, B5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8B4244-E939-49E1-9784-89CBF57FBA75}"/>
              </a:ext>
            </a:extLst>
          </p:cNvPr>
          <p:cNvSpPr/>
          <p:nvPr/>
        </p:nvSpPr>
        <p:spPr>
          <a:xfrm>
            <a:off x="3365869" y="1930853"/>
            <a:ext cx="852633" cy="881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WSO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B71F34C-7F12-4A9A-929E-E02DFDE9B5B9}"/>
              </a:ext>
            </a:extLst>
          </p:cNvPr>
          <p:cNvSpPr/>
          <p:nvPr/>
        </p:nvSpPr>
        <p:spPr>
          <a:xfrm>
            <a:off x="4224336" y="2218791"/>
            <a:ext cx="282192" cy="411932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733F9C7F-DC32-4AA1-BFB1-2CAD4FD70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74" y="1916977"/>
            <a:ext cx="1062674" cy="10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8122751-3BE3-491F-8C23-929764066545}"/>
              </a:ext>
            </a:extLst>
          </p:cNvPr>
          <p:cNvGrpSpPr/>
          <p:nvPr/>
        </p:nvGrpSpPr>
        <p:grpSpPr>
          <a:xfrm rot="5400000">
            <a:off x="2502146" y="3358209"/>
            <a:ext cx="1609209" cy="1218868"/>
            <a:chOff x="881899" y="3114040"/>
            <a:chExt cx="1828800" cy="137160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B495D31-4390-49F2-8962-3CF052B0B3FF}"/>
                </a:ext>
              </a:extLst>
            </p:cNvPr>
            <p:cNvGrpSpPr/>
            <p:nvPr/>
          </p:nvGrpSpPr>
          <p:grpSpPr>
            <a:xfrm>
              <a:off x="24820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3621A28-171A-4884-AB8A-E509DAE7BAAE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D53D700-1CDF-4D81-898E-D2CDB376A004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B5C40BC5-4184-41BA-98B3-FCDDED37506A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95044C3-7749-47FC-8AC7-3F3574E7CAFC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AED75BF-3FCE-4457-846F-7F19E57CEB0B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ECF411E-48A6-4341-A0B5-7A8A66A1392A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7254C68-E69E-4A96-9A6B-6205533787FE}"/>
                </a:ext>
              </a:extLst>
            </p:cNvPr>
            <p:cNvGrpSpPr/>
            <p:nvPr/>
          </p:nvGrpSpPr>
          <p:grpSpPr>
            <a:xfrm>
              <a:off x="22534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3CE52F3-15AA-4956-922E-326530C76E86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294F154-399B-4473-A2D6-2D08732A993F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C52CAA9-57F1-4FC3-B115-A9FA65D651AE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B157F9E-A816-4793-8E86-D8FBC0BF8453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26E8CC2E-AEF8-455C-AF73-3AC7CDE1CAC8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C9F2B061-D091-4289-B3E2-3C9A812140DC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B2250DF-A5BF-4435-8216-8DBC7CEE7F3C}"/>
                </a:ext>
              </a:extLst>
            </p:cNvPr>
            <p:cNvGrpSpPr/>
            <p:nvPr/>
          </p:nvGrpSpPr>
          <p:grpSpPr>
            <a:xfrm>
              <a:off x="20248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E6BBD31-BF7D-4244-A20C-F5F6982E955D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E6B6C33-A390-469E-8908-5B885912291E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0244F73-18FA-44C5-A512-1AD5B7247316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89D400E6-549C-4C01-80F7-76C4893162FF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F8C5C98-78EE-4D34-87CF-F2E42047C656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35D1AE1-B9C8-46F7-A7DC-E16F81FD1EDD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072B6E-A859-47A8-9847-209BD12BA0C9}"/>
                </a:ext>
              </a:extLst>
            </p:cNvPr>
            <p:cNvGrpSpPr/>
            <p:nvPr/>
          </p:nvGrpSpPr>
          <p:grpSpPr>
            <a:xfrm>
              <a:off x="1796299" y="3114040"/>
              <a:ext cx="228600" cy="1371600"/>
              <a:chOff x="2819400" y="1809750"/>
              <a:chExt cx="228600" cy="13716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EF1F8AD-CB99-4959-8E7E-8D682CEC022A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A64CC50-11B5-4225-9408-7479AACDE177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3D943C-0159-474F-AD61-2D8B84F4684D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29B8CFC-1B71-4F2D-92D4-4DDF4C7B78AC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D4D0846-2A1C-4CCE-822D-63FA219D3845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8C0674B-014A-42C2-9D60-C038E390472E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76EA65E-C727-4830-B33E-7FCCAA296C54}"/>
                </a:ext>
              </a:extLst>
            </p:cNvPr>
            <p:cNvGrpSpPr/>
            <p:nvPr/>
          </p:nvGrpSpPr>
          <p:grpSpPr>
            <a:xfrm>
              <a:off x="15676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1AD2C2D-AF04-4EB8-8C60-F7601967514F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F220FCE-3B6F-4450-977F-16B7EABD0AF4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0AFD379-2B0C-4F86-9B4C-13F80D798C62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FBA5B4B-0044-4949-96DC-FAEC4D1ED013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F2951CC9-D811-472B-9A5A-CEA633C639CD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2E63FD24-ADBD-4592-9C6B-7621FA91B753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6AD914F-62D5-4717-9A1F-853C5E75A281}"/>
                </a:ext>
              </a:extLst>
            </p:cNvPr>
            <p:cNvGrpSpPr/>
            <p:nvPr/>
          </p:nvGrpSpPr>
          <p:grpSpPr>
            <a:xfrm>
              <a:off x="13390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033B9D4-2C30-4AF6-971F-71408E49B708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FE75609-EDE0-4572-B6BA-59479A4E49FC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4F341F2-BB0F-4515-9021-36F25DAD1471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3FEF731-7BBB-493C-9C61-719B8C05FB2A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A573E177-8C1A-46A5-8F3D-04E887CFD962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20633E6-05F0-4F15-8D77-FD9B384EE4C5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C3BD528-4662-4867-8E69-04A06C8B7F9C}"/>
                </a:ext>
              </a:extLst>
            </p:cNvPr>
            <p:cNvGrpSpPr/>
            <p:nvPr/>
          </p:nvGrpSpPr>
          <p:grpSpPr>
            <a:xfrm>
              <a:off x="11104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6C3EF18-6DF7-4F45-B7E0-C653ED3425E0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FBE9C73-BE61-4771-9ADB-878D964F9D41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055412D-8375-4A6E-90AB-D3C6C4A3D524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6BFDA3E-54FC-4034-8A5C-0FCFD81B36B5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A7B15A5-B07D-4082-B9D7-A6184EE0F558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5F9A507-25F0-4554-92D4-3D9F4B571739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2B281EA-BAD2-480F-A810-18F39A9A5848}"/>
                </a:ext>
              </a:extLst>
            </p:cNvPr>
            <p:cNvGrpSpPr/>
            <p:nvPr/>
          </p:nvGrpSpPr>
          <p:grpSpPr>
            <a:xfrm>
              <a:off x="881899" y="3114040"/>
              <a:ext cx="228600" cy="1371600"/>
              <a:chOff x="2819400" y="1809750"/>
              <a:chExt cx="228600" cy="13716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4071F3C-C4A2-49D1-A3F9-AE5D12FA38C1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F332962-6FA3-4BF2-9F34-A4703518BD55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9B965DD-CA6B-49E5-87E2-79BB6F6546BD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5928174-9FFF-4B39-9C98-8DA542314821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C14DD83-01ED-4D38-8280-CB9080873E81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1EDB51-18E5-4553-9485-75293E968F83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172CA59-F54D-4D75-AAED-6986523002DA}"/>
              </a:ext>
            </a:extLst>
          </p:cNvPr>
          <p:cNvGrpSpPr/>
          <p:nvPr/>
        </p:nvGrpSpPr>
        <p:grpSpPr>
          <a:xfrm rot="5400000">
            <a:off x="1886100" y="1282231"/>
            <a:ext cx="1609209" cy="1218868"/>
            <a:chOff x="881899" y="3114040"/>
            <a:chExt cx="1828800" cy="137160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1D2888-491C-43F0-B4C3-F9A4E2499EA7}"/>
                </a:ext>
              </a:extLst>
            </p:cNvPr>
            <p:cNvGrpSpPr/>
            <p:nvPr/>
          </p:nvGrpSpPr>
          <p:grpSpPr>
            <a:xfrm>
              <a:off x="24820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A20037B-4200-4FB0-93A6-2101F52100F4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121FBEF-81C5-414D-8CBD-3D762D1A00CA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0C9C7E1-8EDF-43D3-B2E7-CE59C47D8767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BE3F43F-B245-44C9-BA26-0526ED1A3C0F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A69E5FD-1789-4F84-8CA4-7C7B79A0FD15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CFA84A9-F0D2-46F5-8FEB-6FCD462D705C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DCCA4A1-A802-4EF6-B6E2-CC42387E54F6}"/>
                </a:ext>
              </a:extLst>
            </p:cNvPr>
            <p:cNvGrpSpPr/>
            <p:nvPr/>
          </p:nvGrpSpPr>
          <p:grpSpPr>
            <a:xfrm>
              <a:off x="22534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4ECCC54-1201-4462-8236-56AC14BC0009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2901022-7FE7-4C05-BE1A-5851711E7DE2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ACCDAD7-504A-442F-B8EC-ACF56292634F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FA834CF-567A-492B-92B5-1D9BDECF2376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77BC648-92BC-4F9A-B159-F5224B204C73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353F8FB-8369-4D3E-B608-353F9B391F21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27BF2B7-A72A-43AF-BF11-DABCE7D52FBB}"/>
                </a:ext>
              </a:extLst>
            </p:cNvPr>
            <p:cNvGrpSpPr/>
            <p:nvPr/>
          </p:nvGrpSpPr>
          <p:grpSpPr>
            <a:xfrm>
              <a:off x="20248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0A49135-20E8-46F2-9C12-ED360EAB71E3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2179DBD-D181-448C-A9F6-4B133EA17F11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17EDDF3-F9B2-4C05-A9DF-181DDD67102A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EDB527E-FB8F-4800-B93E-C27EBDEE3D7F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B3CF1A9-A66E-4F81-95ED-CD7B16AA40BE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864EED7-E13E-48F6-906B-F68D4DAAB42F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15E917A-7CF4-4A14-AA4F-C83A45535B58}"/>
                </a:ext>
              </a:extLst>
            </p:cNvPr>
            <p:cNvGrpSpPr/>
            <p:nvPr/>
          </p:nvGrpSpPr>
          <p:grpSpPr>
            <a:xfrm>
              <a:off x="1796299" y="3114040"/>
              <a:ext cx="228600" cy="1371600"/>
              <a:chOff x="2819400" y="1809750"/>
              <a:chExt cx="228600" cy="13716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015E9D-6F0D-452B-8CE9-DA30B454C93A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280B2CE-995C-4EE4-9D1F-07A63041A2CD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68B9764-E74C-4438-A43D-143503ED4373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380B96C-768B-4F5E-B860-A4A923E6637F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C7E18F8-B782-4FFE-BE65-2E2FB76BB1EA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5CAB079-F033-4255-ADFC-A80C275989F2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DF12A7F-19E8-4C8F-8E54-82C55B194A79}"/>
                </a:ext>
              </a:extLst>
            </p:cNvPr>
            <p:cNvGrpSpPr/>
            <p:nvPr/>
          </p:nvGrpSpPr>
          <p:grpSpPr>
            <a:xfrm>
              <a:off x="1567699" y="3114040"/>
              <a:ext cx="228600" cy="1371600"/>
              <a:chOff x="2819400" y="1809750"/>
              <a:chExt cx="228600" cy="13716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9FF1244-2645-46BD-84BF-38DE0F56213B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FE18747-2631-46E8-BE93-6BAF7CF8A4E7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298C33D-89B1-4EE5-9D0D-09CD515186D5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4ABE9FC-D8E6-4BFA-8A29-5ADC20BFA47D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71DB99F-AEBF-452C-A73D-642F63CF713C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3480977-7061-4A6B-9A45-0617FA513DCE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FF2492-AA9B-40F2-8620-8E3EEBA3D81B}"/>
                </a:ext>
              </a:extLst>
            </p:cNvPr>
            <p:cNvGrpSpPr/>
            <p:nvPr/>
          </p:nvGrpSpPr>
          <p:grpSpPr>
            <a:xfrm>
              <a:off x="1339099" y="3114040"/>
              <a:ext cx="228600" cy="1371600"/>
              <a:chOff x="2819400" y="1809750"/>
              <a:chExt cx="228600" cy="13716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462DD55-BA92-4392-B857-F6197CB9DC4E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6FBCCB5-16FD-4D3C-A690-A4B586189A8C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B5A8DB0-17F0-4C42-9001-2786B1F9F78C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C4DB0FC-579E-41A9-8A38-70236BBFAF10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E6D0C5D-397C-425C-9B52-F5CECADD3397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9FC3A3E-B4C9-41B0-9013-40DC1FC5CC7B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A0898AB-C425-4B84-AA46-C4FBDBB3B8F2}"/>
                </a:ext>
              </a:extLst>
            </p:cNvPr>
            <p:cNvGrpSpPr/>
            <p:nvPr/>
          </p:nvGrpSpPr>
          <p:grpSpPr>
            <a:xfrm>
              <a:off x="1110499" y="3114040"/>
              <a:ext cx="228600" cy="1371600"/>
              <a:chOff x="2819400" y="1809750"/>
              <a:chExt cx="228600" cy="137160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2DDF058-09D2-481C-9064-04D31FD2E36D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9C8D2F3-1BBC-49EC-9AB4-00BCEA59D227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3086FED-A081-4F32-9D0F-A953D8ADFB93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8CC2029-05A0-4078-A342-F7686BB814FE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2040177-A33C-47FA-B187-1D3DFBB6BC84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92C8586-A406-4CA0-837E-5268EB286123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121C32A-358A-4F51-A4CC-CA87E9C2DDA7}"/>
                </a:ext>
              </a:extLst>
            </p:cNvPr>
            <p:cNvGrpSpPr/>
            <p:nvPr/>
          </p:nvGrpSpPr>
          <p:grpSpPr>
            <a:xfrm>
              <a:off x="881899" y="3114040"/>
              <a:ext cx="228600" cy="1371600"/>
              <a:chOff x="2819400" y="1809750"/>
              <a:chExt cx="228600" cy="13716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2769893-48AB-4FCC-9DBA-85C36346E48A}"/>
                  </a:ext>
                </a:extLst>
              </p:cNvPr>
              <p:cNvSpPr/>
              <p:nvPr/>
            </p:nvSpPr>
            <p:spPr>
              <a:xfrm>
                <a:off x="2819400" y="1809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A978B1D-6531-4608-89B9-82E13420A5B4}"/>
                  </a:ext>
                </a:extLst>
              </p:cNvPr>
              <p:cNvSpPr/>
              <p:nvPr/>
            </p:nvSpPr>
            <p:spPr>
              <a:xfrm>
                <a:off x="2819400" y="20383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7E56AB3-95A0-469C-AF6F-FAAC3735F53B}"/>
                  </a:ext>
                </a:extLst>
              </p:cNvPr>
              <p:cNvSpPr/>
              <p:nvPr/>
            </p:nvSpPr>
            <p:spPr>
              <a:xfrm>
                <a:off x="2819400" y="24955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7342C57-48D7-4AE6-B659-0A7685E5F7A3}"/>
                  </a:ext>
                </a:extLst>
              </p:cNvPr>
              <p:cNvSpPr/>
              <p:nvPr/>
            </p:nvSpPr>
            <p:spPr>
              <a:xfrm>
                <a:off x="2819400" y="22669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FB8B9F-9E0B-4C04-B5AD-26877BDE94EB}"/>
                  </a:ext>
                </a:extLst>
              </p:cNvPr>
              <p:cNvSpPr/>
              <p:nvPr/>
            </p:nvSpPr>
            <p:spPr>
              <a:xfrm>
                <a:off x="2819400" y="27241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1442EC1-8300-4221-90BA-312FEA539339}"/>
                  </a:ext>
                </a:extLst>
              </p:cNvPr>
              <p:cNvSpPr/>
              <p:nvPr/>
            </p:nvSpPr>
            <p:spPr>
              <a:xfrm>
                <a:off x="2819400" y="2952750"/>
                <a:ext cx="228600" cy="228600"/>
              </a:xfrm>
              <a:prstGeom prst="rect">
                <a:avLst/>
              </a:prstGeom>
              <a:grpFill/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 flipH="1">
            <a:off x="0" y="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28600" y="285750"/>
            <a:ext cx="157133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Summary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057400" y="153237"/>
            <a:ext cx="6781800" cy="880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Two stage solution:</a:t>
            </a:r>
          </a:p>
          <a:p>
            <a:pPr marL="285750" fontAlgn="base">
              <a:lnSpc>
                <a:spcPct val="120000"/>
              </a:lnSpc>
              <a:spcBef>
                <a:spcPts val="1200"/>
              </a:spcBef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ea typeface="Open Sans"/>
                <a:cs typeface="Open Sans"/>
              </a:rPr>
              <a:t> Transformer model for context learning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8035A2-CE49-4465-BFDE-CAF274A1F966}"/>
              </a:ext>
            </a:extLst>
          </p:cNvPr>
          <p:cNvGrpSpPr/>
          <p:nvPr/>
        </p:nvGrpSpPr>
        <p:grpSpPr>
          <a:xfrm>
            <a:off x="3657600" y="1120140"/>
            <a:ext cx="3886200" cy="1604010"/>
            <a:chOff x="3657600" y="1120140"/>
            <a:chExt cx="3886200" cy="16040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4C6E11-4CB8-45E4-889E-BC7C23CE350C}"/>
                </a:ext>
              </a:extLst>
            </p:cNvPr>
            <p:cNvSpPr/>
            <p:nvPr/>
          </p:nvSpPr>
          <p:spPr>
            <a:xfrm>
              <a:off x="3657600" y="1120140"/>
              <a:ext cx="3886200" cy="1604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E6FF50-7A9E-477C-8A46-5FC2018116BD}"/>
                </a:ext>
              </a:extLst>
            </p:cNvPr>
            <p:cNvGrpSpPr/>
            <p:nvPr/>
          </p:nvGrpSpPr>
          <p:grpSpPr>
            <a:xfrm>
              <a:off x="3813812" y="1461135"/>
              <a:ext cx="3246118" cy="533400"/>
              <a:chOff x="3737611" y="1386840"/>
              <a:chExt cx="3246118" cy="53340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6F9F625-10F4-4701-9FED-90B8C12224AD}"/>
                  </a:ext>
                </a:extLst>
              </p:cNvPr>
              <p:cNvSpPr/>
              <p:nvPr/>
            </p:nvSpPr>
            <p:spPr>
              <a:xfrm>
                <a:off x="3737611" y="1386840"/>
                <a:ext cx="114300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Self Attention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BEB285D3-7539-4D12-8210-FF009AAF9BC1}"/>
                  </a:ext>
                </a:extLst>
              </p:cNvPr>
              <p:cNvSpPr/>
              <p:nvPr/>
            </p:nvSpPr>
            <p:spPr>
              <a:xfrm>
                <a:off x="5231131" y="1386840"/>
                <a:ext cx="1752598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Feed forward Network</a:t>
                </a:r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1882C811-E22E-4020-A601-F0140F38BA53}"/>
                  </a:ext>
                </a:extLst>
              </p:cNvPr>
              <p:cNvSpPr/>
              <p:nvPr/>
            </p:nvSpPr>
            <p:spPr>
              <a:xfrm>
                <a:off x="4880611" y="1581150"/>
                <a:ext cx="304800" cy="158115"/>
              </a:xfrm>
              <a:prstGeom prst="rightArrow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6EC7B38-B973-4ABD-9EEB-0B29780C3BF5}"/>
                </a:ext>
              </a:extLst>
            </p:cNvPr>
            <p:cNvGrpSpPr/>
            <p:nvPr/>
          </p:nvGrpSpPr>
          <p:grpSpPr>
            <a:xfrm>
              <a:off x="3890011" y="1539240"/>
              <a:ext cx="3246118" cy="533400"/>
              <a:chOff x="3737611" y="1386840"/>
              <a:chExt cx="3246118" cy="53340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C3FBFB8-71FE-4850-B985-A0D446FEDAC6}"/>
                  </a:ext>
                </a:extLst>
              </p:cNvPr>
              <p:cNvSpPr/>
              <p:nvPr/>
            </p:nvSpPr>
            <p:spPr>
              <a:xfrm>
                <a:off x="3737611" y="1386840"/>
                <a:ext cx="114300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Self Attention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74313DE-07C6-4A37-B2BC-F9A6D238BB08}"/>
                  </a:ext>
                </a:extLst>
              </p:cNvPr>
              <p:cNvSpPr/>
              <p:nvPr/>
            </p:nvSpPr>
            <p:spPr>
              <a:xfrm>
                <a:off x="5231131" y="1386840"/>
                <a:ext cx="1752598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Feed forward Network</a:t>
                </a:r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CEA5FF3A-C75B-4BCC-BDA6-01336467536B}"/>
                  </a:ext>
                </a:extLst>
              </p:cNvPr>
              <p:cNvSpPr/>
              <p:nvPr/>
            </p:nvSpPr>
            <p:spPr>
              <a:xfrm>
                <a:off x="4880611" y="1581150"/>
                <a:ext cx="304800" cy="158115"/>
              </a:xfrm>
              <a:prstGeom prst="rightArrow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56800C4-8F5F-4814-B8CE-25560A367714}"/>
                </a:ext>
              </a:extLst>
            </p:cNvPr>
            <p:cNvGrpSpPr/>
            <p:nvPr/>
          </p:nvGrpSpPr>
          <p:grpSpPr>
            <a:xfrm>
              <a:off x="3985263" y="1624965"/>
              <a:ext cx="3246118" cy="533400"/>
              <a:chOff x="3737611" y="1386840"/>
              <a:chExt cx="3246118" cy="53340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6963CB6-1978-49D3-BF04-7E3EA2A1B90F}"/>
                  </a:ext>
                </a:extLst>
              </p:cNvPr>
              <p:cNvSpPr/>
              <p:nvPr/>
            </p:nvSpPr>
            <p:spPr>
              <a:xfrm>
                <a:off x="3737611" y="1386840"/>
                <a:ext cx="114300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Self Attention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62B9962-5B5D-4D8E-A010-1EA0C33E4291}"/>
                  </a:ext>
                </a:extLst>
              </p:cNvPr>
              <p:cNvSpPr/>
              <p:nvPr/>
            </p:nvSpPr>
            <p:spPr>
              <a:xfrm>
                <a:off x="5231131" y="1386840"/>
                <a:ext cx="1752598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Feed forward Network</a:t>
                </a:r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963431B7-D310-40C9-9C4D-7EB4AD7E05B8}"/>
                  </a:ext>
                </a:extLst>
              </p:cNvPr>
              <p:cNvSpPr/>
              <p:nvPr/>
            </p:nvSpPr>
            <p:spPr>
              <a:xfrm>
                <a:off x="4880611" y="1581150"/>
                <a:ext cx="304800" cy="158115"/>
              </a:xfrm>
              <a:prstGeom prst="rightArrow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0F7E5D2-CF0F-4A75-8E47-C507C11CF640}"/>
                </a:ext>
              </a:extLst>
            </p:cNvPr>
            <p:cNvGrpSpPr/>
            <p:nvPr/>
          </p:nvGrpSpPr>
          <p:grpSpPr>
            <a:xfrm>
              <a:off x="4080515" y="1701165"/>
              <a:ext cx="3246118" cy="533400"/>
              <a:chOff x="3737611" y="1386840"/>
              <a:chExt cx="3246118" cy="53340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562C452-E2C3-4C8A-9761-3D65C1C1794D}"/>
                  </a:ext>
                </a:extLst>
              </p:cNvPr>
              <p:cNvSpPr/>
              <p:nvPr/>
            </p:nvSpPr>
            <p:spPr>
              <a:xfrm>
                <a:off x="3737611" y="1386840"/>
                <a:ext cx="114300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Self Attention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F53F0B6-A561-4A18-805E-C7948697A882}"/>
                  </a:ext>
                </a:extLst>
              </p:cNvPr>
              <p:cNvSpPr/>
              <p:nvPr/>
            </p:nvSpPr>
            <p:spPr>
              <a:xfrm>
                <a:off x="5231131" y="1386840"/>
                <a:ext cx="1752598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Feed forward Network</a:t>
                </a:r>
              </a:p>
            </p:txBody>
          </p:sp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9993B956-6EF0-47DD-A2B5-10E0FD135BC1}"/>
                  </a:ext>
                </a:extLst>
              </p:cNvPr>
              <p:cNvSpPr/>
              <p:nvPr/>
            </p:nvSpPr>
            <p:spPr>
              <a:xfrm>
                <a:off x="4880611" y="1581150"/>
                <a:ext cx="304800" cy="158115"/>
              </a:xfrm>
              <a:prstGeom prst="rightArrow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242E16-AA03-429C-A58A-47ADB227C922}"/>
                </a:ext>
              </a:extLst>
            </p:cNvPr>
            <p:cNvSpPr txBox="1"/>
            <p:nvPr/>
          </p:nvSpPr>
          <p:spPr>
            <a:xfrm>
              <a:off x="4800600" y="2333863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 Layer</a:t>
              </a: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713BCCA-F0AD-4934-852F-35AC8596B108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2680343" y="1922145"/>
            <a:ext cx="4863457" cy="2067879"/>
          </a:xfrm>
          <a:prstGeom prst="bentConnector5">
            <a:avLst>
              <a:gd name="adj1" fmla="val -4700"/>
              <a:gd name="adj2" fmla="val 50000"/>
              <a:gd name="adj3" fmla="val 104700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8538BD8-94DC-482B-9756-02E4077BA94A}"/>
              </a:ext>
            </a:extLst>
          </p:cNvPr>
          <p:cNvSpPr txBox="1"/>
          <p:nvPr/>
        </p:nvSpPr>
        <p:spPr>
          <a:xfrm>
            <a:off x="2133607" y="1449705"/>
            <a:ext cx="110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 Feature Vectors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59C0E504-1749-406F-B226-2E5E0582A6C6}"/>
              </a:ext>
            </a:extLst>
          </p:cNvPr>
          <p:cNvSpPr/>
          <p:nvPr/>
        </p:nvSpPr>
        <p:spPr>
          <a:xfrm>
            <a:off x="3322317" y="1816417"/>
            <a:ext cx="320046" cy="158115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4643AC-8931-4A38-A8DF-1E8CF0694871}"/>
              </a:ext>
            </a:extLst>
          </p:cNvPr>
          <p:cNvSpPr txBox="1"/>
          <p:nvPr/>
        </p:nvSpPr>
        <p:spPr>
          <a:xfrm>
            <a:off x="4726105" y="2791657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4 Layers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44FAE5-FB70-4EF4-AADA-A0676C9F0992}"/>
              </a:ext>
            </a:extLst>
          </p:cNvPr>
          <p:cNvSpPr txBox="1"/>
          <p:nvPr/>
        </p:nvSpPr>
        <p:spPr>
          <a:xfrm>
            <a:off x="2708915" y="3497879"/>
            <a:ext cx="110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* C</a:t>
            </a:r>
          </a:p>
          <a:p>
            <a:pPr algn="ctr"/>
            <a:r>
              <a:rPr lang="en-US" dirty="0"/>
              <a:t>Output matrix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339D1A-BB3D-403E-AFEC-3A42E6F422E6}"/>
              </a:ext>
            </a:extLst>
          </p:cNvPr>
          <p:cNvSpPr/>
          <p:nvPr/>
        </p:nvSpPr>
        <p:spPr>
          <a:xfrm rot="5400000">
            <a:off x="3879571" y="3476230"/>
            <a:ext cx="1011482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C -&gt;1 Linear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A24308-C32B-493C-9014-4645EB04A740}"/>
              </a:ext>
            </a:extLst>
          </p:cNvPr>
          <p:cNvCxnSpPr>
            <a:endCxn id="67" idx="2"/>
          </p:cNvCxnSpPr>
          <p:nvPr/>
        </p:nvCxnSpPr>
        <p:spPr>
          <a:xfrm rot="5400000" flipH="1" flipV="1">
            <a:off x="3916010" y="3680743"/>
            <a:ext cx="292814" cy="264789"/>
          </a:xfrm>
          <a:prstGeom prst="bentConnector4">
            <a:avLst>
              <a:gd name="adj1" fmla="val -2046"/>
              <a:gd name="adj2" fmla="val 27710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A635EC7-C453-44B5-A866-697F7D1279B9}"/>
              </a:ext>
            </a:extLst>
          </p:cNvPr>
          <p:cNvSpPr/>
          <p:nvPr/>
        </p:nvSpPr>
        <p:spPr>
          <a:xfrm>
            <a:off x="4577717" y="3613833"/>
            <a:ext cx="320046" cy="158115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50FE3-B706-4BA8-8067-4574D07CEE82}"/>
              </a:ext>
            </a:extLst>
          </p:cNvPr>
          <p:cNvSpPr txBox="1"/>
          <p:nvPr/>
        </p:nvSpPr>
        <p:spPr>
          <a:xfrm>
            <a:off x="4899619" y="3553467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 * ‘PE present on image’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6A8593-72B0-4D2B-81AD-CC472C53A13F}"/>
              </a:ext>
            </a:extLst>
          </p:cNvPr>
          <p:cNvSpPr/>
          <p:nvPr/>
        </p:nvSpPr>
        <p:spPr>
          <a:xfrm rot="5400000">
            <a:off x="4536815" y="4274785"/>
            <a:ext cx="1011482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C -&gt; 9 Linear 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A9F3764-1553-4156-B1CE-8674C573A2A6}"/>
              </a:ext>
            </a:extLst>
          </p:cNvPr>
          <p:cNvCxnSpPr>
            <a:endCxn id="69" idx="2"/>
          </p:cNvCxnSpPr>
          <p:nvPr/>
        </p:nvCxnSpPr>
        <p:spPr>
          <a:xfrm>
            <a:off x="3930022" y="3959544"/>
            <a:ext cx="922034" cy="505741"/>
          </a:xfrm>
          <a:prstGeom prst="bentConnector3">
            <a:avLst>
              <a:gd name="adj1" fmla="val 7645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90F2A637-226D-41CA-9C6D-962D70B79936}"/>
              </a:ext>
            </a:extLst>
          </p:cNvPr>
          <p:cNvSpPr/>
          <p:nvPr/>
        </p:nvSpPr>
        <p:spPr>
          <a:xfrm>
            <a:off x="5233056" y="4395789"/>
            <a:ext cx="320046" cy="158115"/>
          </a:xfrm>
          <a:prstGeom prst="rightArrow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B9D257-CBD2-49D6-9D09-B5B53EBA409B}"/>
              </a:ext>
            </a:extLst>
          </p:cNvPr>
          <p:cNvSpPr txBox="1"/>
          <p:nvPr/>
        </p:nvSpPr>
        <p:spPr>
          <a:xfrm>
            <a:off x="5600700" y="4326636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 series classes</a:t>
            </a:r>
          </a:p>
        </p:txBody>
      </p:sp>
    </p:spTree>
    <p:extLst>
      <p:ext uri="{BB962C8B-B14F-4D97-AF65-F5344CB8AC3E}">
        <p14:creationId xmlns:p14="http://schemas.microsoft.com/office/powerpoint/2010/main" val="3844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Base Models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981200" y="308841"/>
            <a:ext cx="6553200" cy="48594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As base model I used different types of </a:t>
            </a: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EfficientNet</a:t>
            </a: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B3, B5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Pre-trained on </a:t>
            </a: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Imagenet</a:t>
            </a: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 using Noisy student algorithm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Loss Functions: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Weighted BCE on ‘PE present on image’ and the series classes</a:t>
            </a: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If ‘PE present on image’ =0 then all series classes are set to 0, except the QA classes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Number of Features – 256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409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WSO - Windowing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5026077-3D86-4D0C-87BB-3162E64EA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0"/>
            <a:ext cx="6553200" cy="33824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The dynamic range of the CT pixel values is very large. One way to handle this is with windowing as seen below.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In our model we used adaptive windowing: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P</a:t>
            </a:r>
            <a:r>
              <a:rPr lang="en-US" sz="2000" baseline="-25000" dirty="0" err="1">
                <a:solidFill>
                  <a:srgbClr val="046086"/>
                </a:solidFill>
                <a:latin typeface="Open Sans"/>
                <a:cs typeface="Open Sans"/>
              </a:rPr>
              <a:t>new</a:t>
            </a: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= sigmoid(a*</a:t>
            </a: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P</a:t>
            </a:r>
            <a:r>
              <a:rPr lang="en-US" sz="2000" baseline="-25000" dirty="0" err="1">
                <a:solidFill>
                  <a:srgbClr val="046086"/>
                </a:solidFill>
                <a:latin typeface="Open Sans"/>
                <a:cs typeface="Open Sans"/>
              </a:rPr>
              <a:t>orig</a:t>
            </a:r>
            <a:r>
              <a:rPr lang="en-US" sz="2000" dirty="0" err="1">
                <a:solidFill>
                  <a:srgbClr val="046086"/>
                </a:solidFill>
                <a:latin typeface="Open Sans"/>
                <a:cs typeface="Open Sans"/>
              </a:rPr>
              <a:t>+b</a:t>
            </a: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) 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a, b are optimized by the network</a:t>
            </a: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This is easily achieved by using a 2D conv with 1*1 kernel.</a:t>
            </a:r>
          </a:p>
          <a:p>
            <a:pPr eaLnBrk="1" hangingPunct="1">
              <a:lnSpc>
                <a:spcPct val="120000"/>
              </a:lnSpc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0FFE8-06E9-450F-AACD-D350244CF785}"/>
              </a:ext>
            </a:extLst>
          </p:cNvPr>
          <p:cNvSpPr txBox="1"/>
          <p:nvPr/>
        </p:nvSpPr>
        <p:spPr>
          <a:xfrm>
            <a:off x="2021652" y="3181350"/>
            <a:ext cx="3169919" cy="16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This idea was introduced In: </a:t>
            </a:r>
            <a:r>
              <a:rPr lang="en-US" sz="1400" dirty="0" err="1"/>
              <a:t>Hyunkwang</a:t>
            </a:r>
            <a:r>
              <a:rPr lang="en-US" sz="1400" dirty="0"/>
              <a:t> Lee, </a:t>
            </a:r>
            <a:r>
              <a:rPr lang="en-US" sz="1400" dirty="0" err="1"/>
              <a:t>Myeongchan</a:t>
            </a:r>
            <a:r>
              <a:rPr lang="en-US" sz="1400" dirty="0"/>
              <a:t> Kim, </a:t>
            </a:r>
            <a:r>
              <a:rPr lang="en-US" sz="1400" dirty="0" err="1"/>
              <a:t>Synho</a:t>
            </a:r>
            <a:r>
              <a:rPr lang="en-US" sz="1400" dirty="0"/>
              <a:t> Do, Practical Window Setting Optimization for Medical Image Deep Learning, </a:t>
            </a:r>
            <a:r>
              <a:rPr lang="en-US" sz="1400" dirty="0">
                <a:hlinkClick r:id="rId3"/>
              </a:rPr>
              <a:t>https://arxiv.org/pdf/1812.00572.pdf</a:t>
            </a:r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pic>
        <p:nvPicPr>
          <p:cNvPr id="4" name="Picture 3" descr="No Window">
            <a:extLst>
              <a:ext uri="{FF2B5EF4-FFF2-40B4-BE49-F238E27FC236}">
                <a16:creationId xmlns:a16="http://schemas.microsoft.com/office/drawing/2014/main" id="{687185BB-838F-4477-9020-F5EC3CE558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52700"/>
            <a:ext cx="1426407" cy="1371964"/>
          </a:xfrm>
          <a:prstGeom prst="rect">
            <a:avLst/>
          </a:prstGeom>
        </p:spPr>
      </p:pic>
      <p:pic>
        <p:nvPicPr>
          <p:cNvPr id="7" name="Picture 6" descr="Lungs window">
            <a:extLst>
              <a:ext uri="{FF2B5EF4-FFF2-40B4-BE49-F238E27FC236}">
                <a16:creationId xmlns:a16="http://schemas.microsoft.com/office/drawing/2014/main" id="{EF144931-8B59-4D74-A850-CA4BADC1E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87" y="2552700"/>
            <a:ext cx="1436310" cy="1381489"/>
          </a:xfrm>
          <a:prstGeom prst="rect">
            <a:avLst/>
          </a:prstGeom>
        </p:spPr>
      </p:pic>
      <p:pic>
        <p:nvPicPr>
          <p:cNvPr id="10" name="Picture 9" descr="A picture containing dark&#10;&#10;Description automatically generated">
            <a:extLst>
              <a:ext uri="{FF2B5EF4-FFF2-40B4-BE49-F238E27FC236}">
                <a16:creationId xmlns:a16="http://schemas.microsoft.com/office/drawing/2014/main" id="{C545CD02-32A0-4AF9-A4CB-08BED990A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09545"/>
            <a:ext cx="1426503" cy="1372056"/>
          </a:xfrm>
          <a:prstGeom prst="rect">
            <a:avLst/>
          </a:prstGeom>
        </p:spPr>
      </p:pic>
      <p:pic>
        <p:nvPicPr>
          <p:cNvPr id="14" name="Picture 13" descr="A picture containing spider&#10;&#10;Description automatically generated">
            <a:extLst>
              <a:ext uri="{FF2B5EF4-FFF2-40B4-BE49-F238E27FC236}">
                <a16:creationId xmlns:a16="http://schemas.microsoft.com/office/drawing/2014/main" id="{BC2D33D3-3605-414B-AC16-A26EA3595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57" y="3809544"/>
            <a:ext cx="1436310" cy="13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0" y="-19050"/>
            <a:ext cx="1981200" cy="5143500"/>
          </a:xfrm>
          <a:prstGeom prst="rect">
            <a:avLst/>
          </a:prstGeom>
          <a:solidFill>
            <a:srgbClr val="E7EDF2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05508" y="308842"/>
            <a:ext cx="1571335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Base Models –</a:t>
            </a:r>
          </a:p>
          <a:p>
            <a:pPr eaLnBrk="1" hangingPunct="1"/>
            <a:r>
              <a:rPr lang="en-US" sz="1400" dirty="0">
                <a:solidFill>
                  <a:srgbClr val="046086"/>
                </a:solidFill>
                <a:latin typeface="Open Sans"/>
                <a:cs typeface="Open Sans"/>
              </a:rPr>
              <a:t>Cont.</a:t>
            </a:r>
          </a:p>
          <a:p>
            <a:pPr eaLnBrk="1" hangingPunct="1"/>
            <a:endParaRPr lang="en-US" sz="1400" dirty="0">
              <a:solidFill>
                <a:srgbClr val="046086"/>
              </a:solidFill>
              <a:latin typeface="Open Sans"/>
              <a:cs typeface="Open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981200" y="57150"/>
            <a:ext cx="6553200" cy="50043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Random resize + crop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Random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Random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</a:rPr>
              <a:t>Random shift of CT’s of mean and 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6086"/>
                </a:solidFill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Cutout</a:t>
            </a:r>
            <a:r>
              <a:rPr lang="en-US" dirty="0">
                <a:solidFill>
                  <a:srgbClr val="046086"/>
                </a:solidFill>
                <a:latin typeface="Open Sans"/>
              </a:rPr>
              <a:t> - erasing a small rectangle in the image</a:t>
            </a:r>
          </a:p>
          <a:p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Training 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Use sampler to emphasize the positive targets and slices near the center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Epoch size = 0.15*training data</a:t>
            </a:r>
          </a:p>
          <a:p>
            <a:pPr marL="457200" indent="-4572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46086"/>
              </a:solidFill>
              <a:latin typeface="Open Sans"/>
              <a:cs typeface="Open Sans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000" dirty="0">
                <a:solidFill>
                  <a:srgbClr val="046086"/>
                </a:solidFill>
                <a:latin typeface="Open Sans"/>
                <a:cs typeface="Open Sans"/>
              </a:rPr>
              <a:t>Feature extraction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>
                <a:solidFill>
                  <a:srgbClr val="046086"/>
                </a:solidFill>
                <a:latin typeface="Open Sans"/>
                <a:cs typeface="Open Sans"/>
              </a:rPr>
              <a:t>The feature where extracted by the output of the last layer before the classification layer.</a:t>
            </a:r>
          </a:p>
        </p:txBody>
      </p:sp>
    </p:spTree>
    <p:extLst>
      <p:ext uri="{BB962C8B-B14F-4D97-AF65-F5344CB8AC3E}">
        <p14:creationId xmlns:p14="http://schemas.microsoft.com/office/powerpoint/2010/main" val="282612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Kagg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ggle (All Grey)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Kagg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Kaggle - Template</Template>
  <TotalTime>62528</TotalTime>
  <Words>1066</Words>
  <Application>Microsoft Office PowerPoint</Application>
  <PresentationFormat>On-screen Show (16:9)</PresentationFormat>
  <Paragraphs>181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Narrow</vt:lpstr>
      <vt:lpstr>Calibri</vt:lpstr>
      <vt:lpstr>Open Sans</vt:lpstr>
      <vt:lpstr>Verdana</vt:lpstr>
      <vt:lpstr>Kaggle</vt:lpstr>
      <vt:lpstr>Kaggle (All Grey)</vt:lpstr>
      <vt:lpstr>RSNA STR Pulmonary Embolism Detection  7th Place  Yuval Reina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כנרת הררי</cp:lastModifiedBy>
  <cp:revision>970</cp:revision>
  <dcterms:created xsi:type="dcterms:W3CDTF">2012-07-01T20:21:58Z</dcterms:created>
  <dcterms:modified xsi:type="dcterms:W3CDTF">2020-11-07T12:42:28Z</dcterms:modified>
</cp:coreProperties>
</file>